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309" r:id="rId6"/>
    <p:sldId id="292" r:id="rId7"/>
    <p:sldId id="310" r:id="rId8"/>
    <p:sldId id="335" r:id="rId9"/>
    <p:sldId id="320" r:id="rId10"/>
    <p:sldId id="327" r:id="rId11"/>
    <p:sldId id="337" r:id="rId12"/>
    <p:sldId id="338" r:id="rId13"/>
    <p:sldId id="303" r:id="rId14"/>
    <p:sldId id="33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4660"/>
  </p:normalViewPr>
  <p:slideViewPr>
    <p:cSldViewPr>
      <p:cViewPr varScale="1">
        <p:scale>
          <a:sx n="73" d="100"/>
          <a:sy n="73" d="100"/>
        </p:scale>
        <p:origin x="151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0ED5B-9561-4A59-AFD4-41528D3F8DA9}" type="datetimeFigureOut">
              <a:rPr lang="en-US" smtClean="0"/>
              <a:pPr/>
              <a:t>8/28/2017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5EC1FD-DB79-4FDD-9768-E540EDA7C606}" type="slidenum">
              <a:rPr lang="en-US" smtClean="0"/>
              <a:pPr/>
              <a:t>‹#›</a:t>
            </a:fld>
            <a:endParaRPr lang="en-US" dirty="0"/>
          </a:p>
        </p:txBody>
      </p:sp>
    </p:spTree>
    <p:extLst>
      <p:ext uri="{BB962C8B-B14F-4D97-AF65-F5344CB8AC3E}">
        <p14:creationId xmlns:p14="http://schemas.microsoft.com/office/powerpoint/2010/main" val="1940283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EC1FD-DB79-4FDD-9768-E540EDA7C606}" type="slidenum">
              <a:rPr lang="en-US" smtClean="0"/>
              <a:pPr/>
              <a:t>7</a:t>
            </a:fld>
            <a:endParaRPr lang="en-US"/>
          </a:p>
        </p:txBody>
      </p:sp>
    </p:spTree>
    <p:extLst>
      <p:ext uri="{BB962C8B-B14F-4D97-AF65-F5344CB8AC3E}">
        <p14:creationId xmlns:p14="http://schemas.microsoft.com/office/powerpoint/2010/main" val="2251004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31B8A1A-EEA3-4743-8075-DF4F11AB6582}" type="datetimeFigureOut">
              <a:rPr lang="en-US" smtClean="0"/>
              <a:pPr/>
              <a:t>8/28/2017</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59FCB68-CC4C-4B0E-BB90-A8357539D38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1B8A1A-EEA3-4743-8075-DF4F11AB6582}" type="datetimeFigureOut">
              <a:rPr lang="en-US" smtClean="0"/>
              <a:pPr/>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9FCB68-CC4C-4B0E-BB90-A8357539D38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1B8A1A-EEA3-4743-8075-DF4F11AB6582}" type="datetimeFigureOut">
              <a:rPr lang="en-US" smtClean="0"/>
              <a:pPr/>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9FCB68-CC4C-4B0E-BB90-A8357539D38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1B8A1A-EEA3-4743-8075-DF4F11AB6582}" type="datetimeFigureOut">
              <a:rPr lang="en-US" smtClean="0"/>
              <a:pPr/>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9FCB68-CC4C-4B0E-BB90-A8357539D38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1B8A1A-EEA3-4743-8075-DF4F11AB6582}" type="datetimeFigureOut">
              <a:rPr lang="en-US" smtClean="0"/>
              <a:pPr/>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9FCB68-CC4C-4B0E-BB90-A8357539D38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1B8A1A-EEA3-4743-8075-DF4F11AB6582}" type="datetimeFigureOut">
              <a:rPr lang="en-US" smtClean="0"/>
              <a:pPr/>
              <a:t>8/28/2017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9FCB68-CC4C-4B0E-BB90-A8357539D38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1B8A1A-EEA3-4743-8075-DF4F11AB6582}" type="datetimeFigureOut">
              <a:rPr lang="en-US" smtClean="0"/>
              <a:pPr/>
              <a:t>8/28/2017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9FCB68-CC4C-4B0E-BB90-A8357539D38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1B8A1A-EEA3-4743-8075-DF4F11AB6582}" type="datetimeFigureOut">
              <a:rPr lang="en-US" smtClean="0"/>
              <a:pPr/>
              <a:t>8/28/2017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9FCB68-CC4C-4B0E-BB90-A8357539D38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B8A1A-EEA3-4743-8075-DF4F11AB6582}" type="datetimeFigureOut">
              <a:rPr lang="en-US" smtClean="0"/>
              <a:pPr/>
              <a:t>8/28/2017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9FCB68-CC4C-4B0E-BB90-A8357539D38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1B8A1A-EEA3-4743-8075-DF4F11AB6582}" type="datetimeFigureOut">
              <a:rPr lang="en-US" smtClean="0"/>
              <a:pPr/>
              <a:t>8/28/2017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9FCB68-CC4C-4B0E-BB90-A8357539D38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1B8A1A-EEA3-4743-8075-DF4F11AB6582}" type="datetimeFigureOut">
              <a:rPr lang="en-US" smtClean="0"/>
              <a:pPr/>
              <a:t>8/28/2017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59FCB68-CC4C-4B0E-BB90-A8357539D389}"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31B8A1A-EEA3-4743-8075-DF4F11AB6582}" type="datetimeFigureOut">
              <a:rPr lang="en-US" smtClean="0"/>
              <a:pPr/>
              <a:t>8/28/2017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59FCB68-CC4C-4B0E-BB90-A8357539D389}"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7851648" cy="1828800"/>
          </a:xfrm>
        </p:spPr>
        <p:txBody>
          <a:bodyPr/>
          <a:lstStyle/>
          <a:p>
            <a:r>
              <a:rPr lang="en-US" dirty="0" smtClean="0">
                <a:latin typeface="Andalus" pitchFamily="18" charset="-78"/>
                <a:cs typeface="Andalus" pitchFamily="18" charset="-78"/>
              </a:rPr>
              <a:t>Welcome to the Central 8</a:t>
            </a:r>
            <a:r>
              <a:rPr lang="en-US" baseline="30000" dirty="0" smtClean="0">
                <a:latin typeface="Andalus" pitchFamily="18" charset="-78"/>
                <a:cs typeface="Andalus" pitchFamily="18" charset="-78"/>
              </a:rPr>
              <a:t>th</a:t>
            </a:r>
            <a:r>
              <a:rPr lang="en-US" dirty="0" smtClean="0">
                <a:latin typeface="Andalus" pitchFamily="18" charset="-78"/>
                <a:cs typeface="Andalus" pitchFamily="18" charset="-78"/>
              </a:rPr>
              <a:t> Grade Center! </a:t>
            </a:r>
            <a:endParaRPr lang="en-US" dirty="0">
              <a:latin typeface="Andalus" pitchFamily="18" charset="-78"/>
              <a:cs typeface="Andalus" pitchFamily="18" charset="-78"/>
            </a:endParaRPr>
          </a:p>
        </p:txBody>
      </p:sp>
      <p:sp>
        <p:nvSpPr>
          <p:cNvPr id="3" name="Subtitle 2"/>
          <p:cNvSpPr>
            <a:spLocks noGrp="1"/>
          </p:cNvSpPr>
          <p:nvPr>
            <p:ph type="subTitle" idx="1"/>
          </p:nvPr>
        </p:nvSpPr>
        <p:spPr>
          <a:xfrm>
            <a:off x="1066800" y="5319712"/>
            <a:ext cx="7854696" cy="1447800"/>
          </a:xfrm>
        </p:spPr>
        <p:txBody>
          <a:bodyPr/>
          <a:lstStyle/>
          <a:p>
            <a:r>
              <a:rPr lang="en-US"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Carie Walter, Principal</a:t>
            </a:r>
          </a:p>
          <a:p>
            <a:r>
              <a:rPr lang="en-US"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Kristine Bushman</a:t>
            </a:r>
            <a:r>
              <a:rPr lang="en-US"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n-US"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Assistant Principal</a:t>
            </a:r>
            <a:endParaRPr lang="en-US"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pic>
        <p:nvPicPr>
          <p:cNvPr id="4" name="Picture 7" descr="CMS_logo_final_072307"/>
          <p:cNvPicPr>
            <a:picLocks noChangeAspect="1" noChangeArrowheads="1"/>
          </p:cNvPicPr>
          <p:nvPr/>
        </p:nvPicPr>
        <p:blipFill>
          <a:blip r:embed="rId2" cstate="print"/>
          <a:srcRect/>
          <a:stretch>
            <a:fillRect/>
          </a:stretch>
        </p:blipFill>
        <p:spPr bwMode="auto">
          <a:xfrm rot="20298568">
            <a:off x="398894" y="3439085"/>
            <a:ext cx="4174435" cy="2133600"/>
          </a:xfrm>
          <a:prstGeom prst="rect">
            <a:avLst/>
          </a:prstGeom>
          <a:noFill/>
          <a:ln w="9525">
            <a:noFill/>
            <a:miter lim="800000"/>
            <a:headEnd/>
            <a:tailEnd/>
          </a:ln>
        </p:spPr>
      </p:pic>
      <p:pic>
        <p:nvPicPr>
          <p:cNvPr id="5" name="Picture 6" descr="comet_lg_clr.gif"/>
          <p:cNvPicPr>
            <a:picLocks noChangeAspect="1"/>
          </p:cNvPicPr>
          <p:nvPr/>
        </p:nvPicPr>
        <p:blipFill>
          <a:blip r:embed="rId3" cstate="print"/>
          <a:srcRect/>
          <a:stretch>
            <a:fillRect/>
          </a:stretch>
        </p:blipFill>
        <p:spPr bwMode="auto">
          <a:xfrm rot="10800000">
            <a:off x="-533400" y="4419600"/>
            <a:ext cx="2413000" cy="1014412"/>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dirty="0" smtClean="0">
                <a:latin typeface="Andalus" pitchFamily="18" charset="-78"/>
                <a:cs typeface="Andalus" pitchFamily="18" charset="-78"/>
              </a:rPr>
              <a:t>THANK YOU!!!</a:t>
            </a:r>
          </a:p>
        </p:txBody>
      </p:sp>
      <p:sp>
        <p:nvSpPr>
          <p:cNvPr id="25603" name="Rectangle 3"/>
          <p:cNvSpPr>
            <a:spLocks noGrp="1" noChangeArrowheads="1"/>
          </p:cNvSpPr>
          <p:nvPr>
            <p:ph type="body" idx="1"/>
          </p:nvPr>
        </p:nvSpPr>
        <p:spPr/>
        <p:txBody>
          <a:bodyPr/>
          <a:lstStyle/>
          <a:p>
            <a:pPr eaLnBrk="1" hangingPunct="1">
              <a:buFontTx/>
              <a:buNone/>
            </a:pPr>
            <a:r>
              <a:rPr lang="en-US" dirty="0" smtClean="0"/>
              <a:t>	</a:t>
            </a:r>
            <a:r>
              <a:rPr lang="en-US" sz="4400" dirty="0" smtClean="0">
                <a:latin typeface="Andalus" pitchFamily="18" charset="-78"/>
                <a:cs typeface="Andalus" pitchFamily="18" charset="-78"/>
              </a:rPr>
              <a:t>We look forward to a successful year with your children.</a:t>
            </a:r>
          </a:p>
        </p:txBody>
      </p:sp>
      <p:pic>
        <p:nvPicPr>
          <p:cNvPr id="25604" name="Picture 5" descr="istockphoto_3133092_children_holding_hands"/>
          <p:cNvPicPr>
            <a:picLocks noChangeAspect="1" noChangeArrowheads="1"/>
          </p:cNvPicPr>
          <p:nvPr/>
        </p:nvPicPr>
        <p:blipFill>
          <a:blip r:embed="rId4" cstate="print"/>
          <a:srcRect/>
          <a:stretch>
            <a:fillRect/>
          </a:stretch>
        </p:blipFill>
        <p:spPr bwMode="auto">
          <a:xfrm>
            <a:off x="1295400" y="4876800"/>
            <a:ext cx="5334000" cy="1011238"/>
          </a:xfrm>
          <a:prstGeom prst="rect">
            <a:avLst/>
          </a:prstGeom>
          <a:noFill/>
          <a:ln w="9525">
            <a:noFill/>
            <a:miter lim="800000"/>
            <a:headEnd/>
            <a:tailEnd/>
          </a:ln>
        </p:spPr>
      </p:pic>
      <p:pic>
        <p:nvPicPr>
          <p:cNvPr id="21511" name="kdsy3249.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8229600" y="5943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5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900" fill="hold"/>
                                        <p:tgtEl>
                                          <p:spTgt spid="21511"/>
                                        </p:tgtEl>
                                      </p:cBhvr>
                                    </p:cmd>
                                  </p:childTnLst>
                                </p:cTn>
                              </p:par>
                            </p:childTnLst>
                          </p:cTn>
                        </p:par>
                      </p:childTnLst>
                    </p:cTn>
                  </p:par>
                </p:childTnLst>
              </p:cTn>
              <p:nextCondLst>
                <p:cond evt="onClick" delay="0">
                  <p:tgtEl>
                    <p:spTgt spid="215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1511"/>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pPr lvl="0" algn="ctr"/>
            <a:r>
              <a:rPr lang="en-US" sz="5400" dirty="0" smtClean="0">
                <a:latin typeface="Algerian" pitchFamily="82" charset="0"/>
              </a:rPr>
              <a:t/>
            </a:r>
            <a:br>
              <a:rPr lang="en-US" sz="5400" dirty="0" smtClean="0">
                <a:latin typeface="Algerian" pitchFamily="82" charset="0"/>
              </a:rPr>
            </a:br>
            <a:r>
              <a:rPr lang="en-US" sz="5400" dirty="0">
                <a:latin typeface="Algerian" pitchFamily="82" charset="0"/>
              </a:rPr>
              <a:t/>
            </a:r>
            <a:br>
              <a:rPr lang="en-US" sz="5400" dirty="0">
                <a:latin typeface="Algerian" pitchFamily="82" charset="0"/>
              </a:rPr>
            </a:br>
            <a:r>
              <a:rPr lang="en-US" sz="5400" dirty="0" smtClean="0">
                <a:latin typeface="Algerian" pitchFamily="82" charset="0"/>
              </a:rPr>
              <a:t/>
            </a:r>
            <a:br>
              <a:rPr lang="en-US" sz="5400" dirty="0" smtClean="0">
                <a:latin typeface="Algerian" pitchFamily="82" charset="0"/>
              </a:rPr>
            </a:br>
            <a:r>
              <a:rPr lang="en-US" sz="5400" dirty="0">
                <a:latin typeface="Algerian" pitchFamily="82" charset="0"/>
              </a:rPr>
              <a:t/>
            </a:r>
            <a:br>
              <a:rPr lang="en-US" sz="5400" dirty="0">
                <a:latin typeface="Algerian" pitchFamily="82" charset="0"/>
              </a:rPr>
            </a:br>
            <a:r>
              <a:rPr lang="en-US" sz="5400" dirty="0" smtClean="0">
                <a:latin typeface="Algerian" pitchFamily="82" charset="0"/>
              </a:rPr>
              <a:t>SESSIONS</a:t>
            </a:r>
            <a:r>
              <a:rPr lang="en-US" sz="5400" dirty="0">
                <a:latin typeface="Andalus" pitchFamily="18" charset="-78"/>
                <a:cs typeface="Andalus" pitchFamily="18" charset="-78"/>
              </a:rPr>
              <a:t/>
            </a:r>
            <a:br>
              <a:rPr lang="en-US" sz="5400" dirty="0">
                <a:latin typeface="Andalus" pitchFamily="18" charset="-78"/>
                <a:cs typeface="Andalus" pitchFamily="18" charset="-78"/>
              </a:rPr>
            </a:br>
            <a:endParaRPr lang="en-US" sz="900" dirty="0"/>
          </a:p>
        </p:txBody>
      </p:sp>
      <p:pic>
        <p:nvPicPr>
          <p:cNvPr id="4" name="Content Placeholder 3"/>
          <p:cNvPicPr>
            <a:picLocks noGrp="1" noChangeAspect="1"/>
          </p:cNvPicPr>
          <p:nvPr>
            <p:ph idx="1"/>
          </p:nvPr>
        </p:nvPicPr>
        <p:blipFill>
          <a:blip r:embed="rId2"/>
          <a:stretch>
            <a:fillRect/>
          </a:stretch>
        </p:blipFill>
        <p:spPr>
          <a:xfrm>
            <a:off x="1066800" y="903674"/>
            <a:ext cx="7010401" cy="5736452"/>
          </a:xfrm>
          <a:prstGeom prst="rect">
            <a:avLst/>
          </a:prstGeom>
        </p:spPr>
      </p:pic>
    </p:spTree>
    <p:extLst>
      <p:ext uri="{BB962C8B-B14F-4D97-AF65-F5344CB8AC3E}">
        <p14:creationId xmlns:p14="http://schemas.microsoft.com/office/powerpoint/2010/main" val="411731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itchFamily="82" charset="0"/>
              </a:rPr>
              <a:t>Policies and procedures</a:t>
            </a:r>
            <a:endParaRPr lang="en-US" dirty="0">
              <a:latin typeface="Algerian" pitchFamily="82" charset="0"/>
            </a:endParaRPr>
          </a:p>
        </p:txBody>
      </p:sp>
      <p:sp>
        <p:nvSpPr>
          <p:cNvPr id="3" name="Content Placeholder 2"/>
          <p:cNvSpPr>
            <a:spLocks noGrp="1"/>
          </p:cNvSpPr>
          <p:nvPr>
            <p:ph idx="1"/>
          </p:nvPr>
        </p:nvSpPr>
        <p:spPr/>
        <p:txBody>
          <a:bodyPr>
            <a:normAutofit/>
          </a:bodyPr>
          <a:lstStyle/>
          <a:p>
            <a:r>
              <a:rPr lang="en-US" dirty="0" smtClean="0"/>
              <a:t>School day 8:12am-2:50pm –building open at 8:00am</a:t>
            </a:r>
          </a:p>
          <a:p>
            <a:r>
              <a:rPr lang="en-US" dirty="0" smtClean="0"/>
              <a:t>Late arriving students must sign in at the office</a:t>
            </a:r>
          </a:p>
          <a:p>
            <a:r>
              <a:rPr lang="en-US" dirty="0" smtClean="0"/>
              <a:t>Call school office to report absences prior to 9:00am</a:t>
            </a:r>
          </a:p>
          <a:p>
            <a:r>
              <a:rPr lang="en-US" dirty="0" smtClean="0"/>
              <a:t>Notify school of any planned vacations/absences</a:t>
            </a:r>
          </a:p>
          <a:p>
            <a:r>
              <a:rPr lang="en-US" dirty="0"/>
              <a:t>All visitors must report to the main office and sign </a:t>
            </a:r>
            <a:r>
              <a:rPr lang="en-US" dirty="0" smtClean="0"/>
              <a:t>in</a:t>
            </a:r>
          </a:p>
          <a:p>
            <a:r>
              <a:rPr lang="en-US" dirty="0" smtClean="0"/>
              <a:t>Medication given at school must have a MEDS A Form completed</a:t>
            </a:r>
          </a:p>
        </p:txBody>
      </p:sp>
    </p:spTree>
    <p:extLst>
      <p:ext uri="{BB962C8B-B14F-4D97-AF65-F5344CB8AC3E}">
        <p14:creationId xmlns:p14="http://schemas.microsoft.com/office/powerpoint/2010/main" val="62877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685800"/>
            <a:ext cx="8229600" cy="808038"/>
          </a:xfrm>
          <a:prstGeom prst="rect">
            <a:avLst/>
          </a:prstGeom>
        </p:spPr>
        <p:txBody>
          <a:bodyPr/>
          <a:lstStyle/>
          <a:p>
            <a:pPr lvl="0" algn="ctr">
              <a:spcBef>
                <a:spcPct val="0"/>
              </a:spcBef>
              <a:defRPr/>
            </a:pPr>
            <a:r>
              <a:rPr lang="en-US" sz="4800" dirty="0">
                <a:latin typeface="Algerian" pitchFamily="82" charset="0"/>
              </a:rPr>
              <a:t>Policies and procedures</a:t>
            </a:r>
            <a:endParaRPr kumimoji="0" lang="en-US" sz="4500" b="0" i="0" u="none" strike="noStrike" kern="1200" cap="none" spc="0" normalizeH="0" baseline="0" noProof="0" dirty="0">
              <a:ln>
                <a:noFill/>
              </a:ln>
              <a:solidFill>
                <a:schemeClr val="tx2"/>
              </a:solidFill>
              <a:effectLst/>
              <a:uLnTx/>
              <a:uFillTx/>
              <a:latin typeface="Andalus" pitchFamily="18" charset="-78"/>
              <a:ea typeface="+mj-ea"/>
              <a:cs typeface="Andalus" pitchFamily="18" charset="-78"/>
            </a:endParaRPr>
          </a:p>
        </p:txBody>
      </p:sp>
      <p:sp>
        <p:nvSpPr>
          <p:cNvPr id="3" name="Content Placeholder 2"/>
          <p:cNvSpPr txBox="1">
            <a:spLocks/>
          </p:cNvSpPr>
          <p:nvPr/>
        </p:nvSpPr>
        <p:spPr>
          <a:xfrm>
            <a:off x="609600" y="1371600"/>
            <a:ext cx="8077200" cy="502920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Andalus" pitchFamily="18" charset="-78"/>
                <a:cs typeface="Andalus" pitchFamily="18" charset="-78"/>
              </a:rPr>
              <a:t>Bullying…reporting</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Andalus" pitchFamily="18" charset="-78"/>
                <a:cs typeface="Andalus" pitchFamily="18" charset="-78"/>
              </a:rPr>
              <a:t>Locker Security</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3200" dirty="0" smtClean="0">
                <a:latin typeface="Andalus" pitchFamily="18" charset="-78"/>
                <a:cs typeface="Andalus" pitchFamily="18" charset="-78"/>
              </a:rPr>
              <a:t>Water is allowed if in a clear plastic bottle/container-no other food or liquid to be consumed outside of lunchroom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Andalus" pitchFamily="18" charset="-78"/>
                <a:cs typeface="Andalus" pitchFamily="18" charset="-78"/>
              </a:rPr>
              <a:t>Aerosol deodorants</a:t>
            </a:r>
            <a:r>
              <a:rPr kumimoji="0" lang="en-US" sz="3200" b="0" i="0" u="none" strike="noStrike" kern="1200" cap="none" spc="0" normalizeH="0" noProof="0" dirty="0" smtClean="0">
                <a:ln>
                  <a:noFill/>
                </a:ln>
                <a:solidFill>
                  <a:schemeClr val="tx1"/>
                </a:solidFill>
                <a:effectLst/>
                <a:uLnTx/>
                <a:uFillTx/>
                <a:latin typeface="Andalus" pitchFamily="18" charset="-78"/>
                <a:cs typeface="Andalus" pitchFamily="18" charset="-78"/>
              </a:rPr>
              <a:t> or sprays and perfumes</a:t>
            </a:r>
            <a:endParaRPr kumimoji="0" lang="en-US" sz="3200" b="0" i="0" u="none" strike="noStrike" kern="1200" cap="none" spc="0" normalizeH="0" baseline="0" noProof="0" dirty="0" smtClean="0">
              <a:ln>
                <a:noFill/>
              </a:ln>
              <a:solidFill>
                <a:schemeClr val="tx1"/>
              </a:solidFill>
              <a:effectLst/>
              <a:uLnTx/>
              <a:uFillTx/>
              <a:latin typeface="Andalus" pitchFamily="18" charset="-78"/>
              <a:cs typeface="Andalus" pitchFamily="18" charset="-78"/>
            </a:endParaRPr>
          </a:p>
          <a:p>
            <a:pPr>
              <a:spcBef>
                <a:spcPct val="20000"/>
              </a:spcBef>
              <a:buClr>
                <a:schemeClr val="accent3"/>
              </a:buClr>
              <a:buSzPct val="95000"/>
              <a:defRPr/>
            </a:pPr>
            <a:r>
              <a:rPr lang="en-US" sz="3200" dirty="0"/>
              <a:t>REFER </a:t>
            </a:r>
            <a:r>
              <a:rPr lang="en-US" sz="3200" dirty="0" smtClean="0"/>
              <a:t>TO THE STUDENT </a:t>
            </a:r>
            <a:r>
              <a:rPr lang="en-US" sz="3200" dirty="0"/>
              <a:t>HANDBOOK FOR COMPLETE LIST OF POLICIES AND PROCEDURES</a:t>
            </a:r>
          </a:p>
          <a:p>
            <a:pPr marR="0" lvl="0" algn="l" defTabSz="914400" rtl="0" eaLnBrk="1" fontAlgn="auto" latinLnBrk="0" hangingPunct="1">
              <a:lnSpc>
                <a:spcPct val="100000"/>
              </a:lnSpc>
              <a:spcBef>
                <a:spcPct val="20000"/>
              </a:spcBef>
              <a:spcAft>
                <a:spcPts val="0"/>
              </a:spcAft>
              <a:buClr>
                <a:schemeClr val="accent3"/>
              </a:buClr>
              <a:buSzPct val="95000"/>
              <a:tabLst/>
              <a:defRPr/>
            </a:pPr>
            <a:endParaRPr kumimoji="0" lang="en-US" sz="3200" b="0" i="0" u="none" strike="noStrike" kern="1200" cap="none" spc="0" normalizeH="0" baseline="0" noProof="0" dirty="0" smtClean="0">
              <a:ln>
                <a:noFill/>
              </a:ln>
              <a:solidFill>
                <a:schemeClr val="tx1"/>
              </a:solidFill>
              <a:effectLst/>
              <a:uLnTx/>
              <a:uFillTx/>
              <a:latin typeface="Andalus" pitchFamily="18" charset="-78"/>
              <a:cs typeface="Andalus" pitchFamily="18" charset="-78"/>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86400" y="1066800"/>
            <a:ext cx="3352800" cy="5509200"/>
          </a:xfrm>
          <a:prstGeom prst="rect">
            <a:avLst/>
          </a:prstGeom>
          <a:noFill/>
        </p:spPr>
        <p:txBody>
          <a:bodyPr wrap="square" rtlCol="0">
            <a:spAutoFit/>
          </a:bodyPr>
          <a:lstStyle/>
          <a:p>
            <a:pPr>
              <a:buFont typeface="Arial" pitchFamily="34" charset="0"/>
              <a:buChar char="•"/>
            </a:pPr>
            <a:r>
              <a:rPr lang="en-US" sz="3200" dirty="0" smtClean="0"/>
              <a:t>Newsletter sent the last Friday of the month</a:t>
            </a:r>
          </a:p>
          <a:p>
            <a:pPr>
              <a:buFont typeface="Arial" pitchFamily="34" charset="0"/>
              <a:buChar char="•"/>
            </a:pPr>
            <a:r>
              <a:rPr lang="en-US" sz="3200" dirty="0" smtClean="0"/>
              <a:t>Includes lunch menu and school calendar</a:t>
            </a:r>
          </a:p>
          <a:p>
            <a:pPr>
              <a:buFont typeface="Arial" pitchFamily="34" charset="0"/>
              <a:buChar char="•"/>
            </a:pPr>
            <a:r>
              <a:rPr lang="en-US" sz="3200" dirty="0" smtClean="0"/>
              <a:t>Reminders and other documents sent EVERY Friday via eblast</a:t>
            </a:r>
          </a:p>
          <a:p>
            <a:pPr>
              <a:buFont typeface="Arial" pitchFamily="34" charset="0"/>
              <a:buChar char="•"/>
            </a:pPr>
            <a:endParaRPr lang="en-US" sz="3200" dirty="0" smtClean="0"/>
          </a:p>
        </p:txBody>
      </p:sp>
      <p:pic>
        <p:nvPicPr>
          <p:cNvPr id="3" name="Content Placeholder 2"/>
          <p:cNvPicPr>
            <a:picLocks noGrp="1" noChangeAspect="1"/>
          </p:cNvPicPr>
          <p:nvPr>
            <p:ph idx="1"/>
          </p:nvPr>
        </p:nvPicPr>
        <p:blipFill>
          <a:blip r:embed="rId2"/>
          <a:stretch>
            <a:fillRect/>
          </a:stretch>
        </p:blipFill>
        <p:spPr>
          <a:xfrm>
            <a:off x="457200" y="870560"/>
            <a:ext cx="4495800" cy="5676191"/>
          </a:xfrm>
          <a:prstGeom prst="rect">
            <a:avLst/>
          </a:prstGeom>
        </p:spPr>
      </p:pic>
      <p:sp>
        <p:nvSpPr>
          <p:cNvPr id="7" name="Title 1"/>
          <p:cNvSpPr txBox="1">
            <a:spLocks/>
          </p:cNvSpPr>
          <p:nvPr/>
        </p:nvSpPr>
        <p:spPr>
          <a:xfrm>
            <a:off x="448491" y="152400"/>
            <a:ext cx="8229600" cy="808038"/>
          </a:xfrm>
          <a:prstGeom prst="rect">
            <a:avLst/>
          </a:prstGeom>
        </p:spPr>
        <p:txBody>
          <a:bodyPr/>
          <a:lstStyle/>
          <a:p>
            <a:pPr lvl="0" algn="ctr">
              <a:spcBef>
                <a:spcPct val="0"/>
              </a:spcBef>
              <a:defRPr/>
            </a:pPr>
            <a:r>
              <a:rPr lang="en-US" sz="4800" dirty="0" smtClean="0">
                <a:latin typeface="Algerian" pitchFamily="82" charset="0"/>
              </a:rPr>
              <a:t>COMMUNICATION</a:t>
            </a:r>
            <a:endParaRPr kumimoji="0" lang="en-US" sz="4500" b="0" i="0" u="none" strike="noStrike" kern="1200" cap="none" spc="0" normalizeH="0" baseline="0" noProof="0" dirty="0">
              <a:ln>
                <a:noFill/>
              </a:ln>
              <a:solidFill>
                <a:schemeClr val="tx2"/>
              </a:solidFill>
              <a:effectLst/>
              <a:uLnTx/>
              <a:uFillTx/>
              <a:latin typeface="Andalus" pitchFamily="18" charset="-78"/>
              <a:ea typeface="+mj-ea"/>
              <a:cs typeface="Andalus" pitchFamily="18" charset="-78"/>
            </a:endParaRPr>
          </a:p>
        </p:txBody>
      </p:sp>
    </p:spTree>
    <p:extLst>
      <p:ext uri="{BB962C8B-B14F-4D97-AF65-F5344CB8AC3E}">
        <p14:creationId xmlns:p14="http://schemas.microsoft.com/office/powerpoint/2010/main" val="1038716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066800"/>
            <a:ext cx="8534400" cy="1077218"/>
          </a:xfrm>
          <a:prstGeom prst="rect">
            <a:avLst/>
          </a:prstGeom>
          <a:noFill/>
        </p:spPr>
        <p:txBody>
          <a:bodyPr wrap="square" rtlCol="0">
            <a:spAutoFit/>
          </a:bodyPr>
          <a:lstStyle/>
          <a:p>
            <a:pPr>
              <a:buFont typeface="Arial" pitchFamily="34" charset="0"/>
              <a:buChar char="•"/>
            </a:pPr>
            <a:r>
              <a:rPr lang="en-US" sz="3200" dirty="0"/>
              <a:t>Daily Announcements on Home Screen</a:t>
            </a:r>
          </a:p>
          <a:p>
            <a:pPr>
              <a:buFont typeface="Arial" pitchFamily="34" charset="0"/>
              <a:buChar char="•"/>
            </a:pPr>
            <a:r>
              <a:rPr lang="en-US" sz="3200" dirty="0" smtClean="0"/>
              <a:t>Assignments viewable on Skyward Calendar</a:t>
            </a:r>
          </a:p>
        </p:txBody>
      </p:sp>
      <p:sp>
        <p:nvSpPr>
          <p:cNvPr id="7" name="Title 1"/>
          <p:cNvSpPr txBox="1">
            <a:spLocks/>
          </p:cNvSpPr>
          <p:nvPr/>
        </p:nvSpPr>
        <p:spPr>
          <a:xfrm>
            <a:off x="448491" y="152400"/>
            <a:ext cx="8229600" cy="808038"/>
          </a:xfrm>
          <a:prstGeom prst="rect">
            <a:avLst/>
          </a:prstGeom>
        </p:spPr>
        <p:txBody>
          <a:bodyPr/>
          <a:lstStyle/>
          <a:p>
            <a:pPr lvl="0" algn="ctr">
              <a:spcBef>
                <a:spcPct val="0"/>
              </a:spcBef>
              <a:defRPr/>
            </a:pPr>
            <a:r>
              <a:rPr lang="en-US" sz="4800" dirty="0" smtClean="0">
                <a:latin typeface="Algerian" pitchFamily="82" charset="0"/>
              </a:rPr>
              <a:t>COMMUNICATION</a:t>
            </a:r>
            <a:endParaRPr kumimoji="0" lang="en-US" sz="4500" b="0" i="0" u="none" strike="noStrike" kern="1200" cap="none" spc="0" normalizeH="0" baseline="0" noProof="0" dirty="0">
              <a:ln>
                <a:noFill/>
              </a:ln>
              <a:solidFill>
                <a:schemeClr val="tx2"/>
              </a:solidFill>
              <a:effectLst/>
              <a:uLnTx/>
              <a:uFillTx/>
              <a:latin typeface="Andalus" pitchFamily="18" charset="-78"/>
              <a:ea typeface="+mj-ea"/>
              <a:cs typeface="Andalus" pitchFamily="18" charset="-78"/>
            </a:endParaRPr>
          </a:p>
        </p:txBody>
      </p:sp>
      <p:pic>
        <p:nvPicPr>
          <p:cNvPr id="4" name="Content Placeholder 3"/>
          <p:cNvPicPr>
            <a:picLocks noGrp="1" noChangeAspect="1"/>
          </p:cNvPicPr>
          <p:nvPr>
            <p:ph idx="1"/>
          </p:nvPr>
        </p:nvPicPr>
        <p:blipFill>
          <a:blip r:embed="rId2"/>
          <a:stretch>
            <a:fillRect/>
          </a:stretch>
        </p:blipFill>
        <p:spPr>
          <a:xfrm>
            <a:off x="3505200" y="2144018"/>
            <a:ext cx="5446915" cy="2933379"/>
          </a:xfrm>
          <a:prstGeom prst="rect">
            <a:avLst/>
          </a:prstGeom>
        </p:spPr>
      </p:pic>
      <p:pic>
        <p:nvPicPr>
          <p:cNvPr id="5" name="Picture 4"/>
          <p:cNvPicPr>
            <a:picLocks noChangeAspect="1"/>
          </p:cNvPicPr>
          <p:nvPr/>
        </p:nvPicPr>
        <p:blipFill>
          <a:blip r:embed="rId3"/>
          <a:stretch>
            <a:fillRect/>
          </a:stretch>
        </p:blipFill>
        <p:spPr>
          <a:xfrm>
            <a:off x="152400" y="2895600"/>
            <a:ext cx="4228340" cy="3276600"/>
          </a:xfrm>
          <a:prstGeom prst="rect">
            <a:avLst/>
          </a:prstGeom>
        </p:spPr>
      </p:pic>
    </p:spTree>
    <p:extLst>
      <p:ext uri="{BB962C8B-B14F-4D97-AF65-F5344CB8AC3E}">
        <p14:creationId xmlns:p14="http://schemas.microsoft.com/office/powerpoint/2010/main" val="2827321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4341" t="16000" r="53717" b="13846"/>
          <a:stretch/>
        </p:blipFill>
        <p:spPr bwMode="auto">
          <a:xfrm>
            <a:off x="616819" y="762000"/>
            <a:ext cx="7696199" cy="55626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3657600" y="1696640"/>
            <a:ext cx="4419600" cy="4401205"/>
          </a:xfrm>
          <a:prstGeom prst="rect">
            <a:avLst/>
          </a:prstGeom>
          <a:solidFill>
            <a:schemeClr val="accent1"/>
          </a:solidFill>
        </p:spPr>
        <p:txBody>
          <a:bodyPr wrap="square" rtlCol="0">
            <a:spAutoFit/>
          </a:bodyPr>
          <a:lstStyle/>
          <a:p>
            <a:r>
              <a:rPr lang="en-US" sz="2000" dirty="0" err="1">
                <a:latin typeface="Agency FB" panose="020B0503020202020204" pitchFamily="34" charset="0"/>
              </a:rPr>
              <a:t>Naviance</a:t>
            </a:r>
            <a:r>
              <a:rPr lang="en-US" sz="2000" dirty="0">
                <a:latin typeface="Agency FB" panose="020B0503020202020204" pitchFamily="34" charset="0"/>
              </a:rPr>
              <a:t> delivers easy-to-use research tools that </a:t>
            </a:r>
            <a:r>
              <a:rPr lang="en-US" sz="2800" b="1" dirty="0">
                <a:solidFill>
                  <a:srgbClr val="FFFF00"/>
                </a:solidFill>
                <a:latin typeface="Agency FB" panose="020B0503020202020204" pitchFamily="34" charset="0"/>
              </a:rPr>
              <a:t>help students assess their areas of interest and learning styles and then helps match them to appropriate college and career options</a:t>
            </a:r>
            <a:r>
              <a:rPr lang="en-US" sz="2000" dirty="0">
                <a:latin typeface="Agency FB" panose="020B0503020202020204" pitchFamily="34" charset="0"/>
              </a:rPr>
              <a:t>. With </a:t>
            </a:r>
            <a:r>
              <a:rPr lang="en-US" sz="2000" dirty="0" err="1">
                <a:latin typeface="Agency FB" panose="020B0503020202020204" pitchFamily="34" charset="0"/>
              </a:rPr>
              <a:t>Naviance</a:t>
            </a:r>
            <a:r>
              <a:rPr lang="en-US" sz="2000" dirty="0">
                <a:latin typeface="Agency FB" panose="020B0503020202020204" pitchFamily="34" charset="0"/>
              </a:rPr>
              <a:t>, students, families, and counselors can develop comprehensive roadmaps for student success that allow schools to create individualized course plans for students, facilitate the college application process, survey students, and report and track the outcomes of their entire student population.</a:t>
            </a:r>
          </a:p>
        </p:txBody>
      </p:sp>
    </p:spTree>
    <p:extLst>
      <p:ext uri="{BB962C8B-B14F-4D97-AF65-F5344CB8AC3E}">
        <p14:creationId xmlns:p14="http://schemas.microsoft.com/office/powerpoint/2010/main" val="779292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endParaRPr lang="en-US" sz="2400" dirty="0">
              <a:solidFill>
                <a:schemeClr val="tx1"/>
              </a:solidFill>
            </a:endParaRPr>
          </a:p>
        </p:txBody>
      </p:sp>
      <p:sp>
        <p:nvSpPr>
          <p:cNvPr id="4" name="Subtitle 3"/>
          <p:cNvSpPr>
            <a:spLocks noGrp="1"/>
          </p:cNvSpPr>
          <p:nvPr>
            <p:ph type="subTitle" idx="1"/>
          </p:nvPr>
        </p:nvSpPr>
        <p:spPr>
          <a:xfrm>
            <a:off x="381000" y="304800"/>
            <a:ext cx="8610600" cy="762000"/>
          </a:xfrm>
        </p:spPr>
        <p:txBody>
          <a:bodyPr>
            <a:noAutofit/>
          </a:bodyPr>
          <a:lstStyle/>
          <a:p>
            <a:pPr algn="l"/>
            <a:r>
              <a:rPr lang="en-US" sz="4800" b="1" dirty="0">
                <a:solidFill>
                  <a:srgbClr val="FFFF00"/>
                </a:solidFill>
              </a:rPr>
              <a:t>College and Career Readiness</a:t>
            </a:r>
          </a:p>
        </p:txBody>
      </p:sp>
      <p:sp>
        <p:nvSpPr>
          <p:cNvPr id="5" name="TextBox 4"/>
          <p:cNvSpPr txBox="1"/>
          <p:nvPr/>
        </p:nvSpPr>
        <p:spPr>
          <a:xfrm>
            <a:off x="457200" y="1524000"/>
            <a:ext cx="8458200" cy="4339650"/>
          </a:xfrm>
          <a:prstGeom prst="rect">
            <a:avLst/>
          </a:prstGeom>
          <a:noFill/>
        </p:spPr>
        <p:txBody>
          <a:bodyPr wrap="square" rtlCol="0">
            <a:spAutoFit/>
          </a:bodyPr>
          <a:lstStyle/>
          <a:p>
            <a:pPr marL="342900" indent="-342900">
              <a:buFont typeface="Wingdings" panose="05000000000000000000" pitchFamily="2" charset="2"/>
              <a:buChar char="Ø"/>
            </a:pPr>
            <a:r>
              <a:rPr lang="en-US" sz="2000" b="1" u="sng" dirty="0" smtClean="0">
                <a:solidFill>
                  <a:srgbClr val="FFFF00"/>
                </a:solidFill>
                <a:latin typeface="Aharoni" panose="02010803020104030203" pitchFamily="2" charset="-79"/>
                <a:cs typeface="Aharoni" panose="02010803020104030203" pitchFamily="2" charset="-79"/>
              </a:rPr>
              <a:t>October</a:t>
            </a:r>
            <a:r>
              <a:rPr lang="en-US" sz="2000" b="1" dirty="0" smtClean="0">
                <a:solidFill>
                  <a:srgbClr val="FFFF00"/>
                </a:solidFill>
                <a:latin typeface="Aharoni" panose="02010803020104030203" pitchFamily="2" charset="-79"/>
                <a:cs typeface="Aharoni" panose="02010803020104030203" pitchFamily="2" charset="-79"/>
              </a:rPr>
              <a:t>: </a:t>
            </a:r>
            <a:r>
              <a:rPr lang="en-US" sz="2000" b="1" dirty="0" smtClean="0">
                <a:latin typeface="Aharoni" panose="02010803020104030203" pitchFamily="2" charset="-79"/>
                <a:cs typeface="Aharoni" panose="02010803020104030203" pitchFamily="2" charset="-79"/>
              </a:rPr>
              <a:t>NAVIANCE and CHS Placement</a:t>
            </a:r>
          </a:p>
          <a:p>
            <a:endParaRPr lang="en-US" sz="2000" b="1" dirty="0" smtClean="0">
              <a:latin typeface="Aharoni" panose="02010803020104030203" pitchFamily="2" charset="-79"/>
              <a:cs typeface="Aharoni" panose="02010803020104030203" pitchFamily="2" charset="-79"/>
            </a:endParaRPr>
          </a:p>
          <a:p>
            <a:pPr marL="342900" indent="-342900">
              <a:buFont typeface="Wingdings" panose="05000000000000000000" pitchFamily="2" charset="2"/>
              <a:buChar char="Ø"/>
            </a:pPr>
            <a:r>
              <a:rPr lang="en-US" sz="2000" b="1" u="sng" dirty="0" smtClean="0">
                <a:solidFill>
                  <a:srgbClr val="FFFF00"/>
                </a:solidFill>
                <a:latin typeface="Aharoni" panose="02010803020104030203" pitchFamily="2" charset="-79"/>
                <a:cs typeface="Aharoni" panose="02010803020104030203" pitchFamily="2" charset="-79"/>
              </a:rPr>
              <a:t>November</a:t>
            </a:r>
            <a:r>
              <a:rPr lang="en-US" sz="2000" b="1" dirty="0" smtClean="0">
                <a:solidFill>
                  <a:srgbClr val="FFFF00"/>
                </a:solidFill>
                <a:latin typeface="Aharoni" panose="02010803020104030203" pitchFamily="2" charset="-79"/>
                <a:cs typeface="Aharoni" panose="02010803020104030203" pitchFamily="2" charset="-79"/>
              </a:rPr>
              <a:t>:  </a:t>
            </a:r>
            <a:r>
              <a:rPr lang="en-US" sz="2000" b="1" dirty="0" smtClean="0">
                <a:latin typeface="Aharoni" panose="02010803020104030203" pitchFamily="2" charset="-79"/>
                <a:cs typeface="Aharoni" panose="02010803020104030203" pitchFamily="2" charset="-79"/>
              </a:rPr>
              <a:t>Career Day at CHS</a:t>
            </a:r>
          </a:p>
          <a:p>
            <a:pPr marL="342900" indent="-342900">
              <a:buFont typeface="Wingdings" panose="05000000000000000000" pitchFamily="2" charset="2"/>
              <a:buChar char="Ø"/>
            </a:pPr>
            <a:endParaRPr lang="en-US" sz="2000" b="1" dirty="0">
              <a:latin typeface="Aharoni" panose="02010803020104030203" pitchFamily="2" charset="-79"/>
              <a:cs typeface="Aharoni" panose="02010803020104030203" pitchFamily="2" charset="-79"/>
            </a:endParaRPr>
          </a:p>
          <a:p>
            <a:pPr marL="342900" indent="-342900">
              <a:buFont typeface="Wingdings" panose="05000000000000000000" pitchFamily="2" charset="2"/>
              <a:buChar char="Ø"/>
            </a:pPr>
            <a:r>
              <a:rPr lang="en-US" sz="2000" b="1" u="sng" dirty="0" smtClean="0">
                <a:solidFill>
                  <a:srgbClr val="FFFF00"/>
                </a:solidFill>
                <a:latin typeface="Aharoni" panose="02010803020104030203" pitchFamily="2" charset="-79"/>
                <a:cs typeface="Aharoni" panose="02010803020104030203" pitchFamily="2" charset="-79"/>
              </a:rPr>
              <a:t>December</a:t>
            </a:r>
            <a:r>
              <a:rPr lang="en-US" sz="2000" b="1" dirty="0" smtClean="0">
                <a:solidFill>
                  <a:srgbClr val="FFFF00"/>
                </a:solidFill>
                <a:latin typeface="Aharoni" panose="02010803020104030203" pitchFamily="2" charset="-79"/>
                <a:cs typeface="Aharoni" panose="02010803020104030203" pitchFamily="2" charset="-79"/>
              </a:rPr>
              <a:t>:  </a:t>
            </a:r>
            <a:r>
              <a:rPr lang="en-US" sz="2000" b="1" dirty="0" smtClean="0">
                <a:latin typeface="Aharoni" panose="02010803020104030203" pitchFamily="2" charset="-79"/>
                <a:cs typeface="Aharoni" panose="02010803020104030203" pitchFamily="2" charset="-79"/>
              </a:rPr>
              <a:t>CHS Counselor Visit</a:t>
            </a:r>
          </a:p>
          <a:p>
            <a:endParaRPr lang="en-US" sz="2000" b="1" dirty="0" smtClean="0">
              <a:latin typeface="Aharoni" panose="02010803020104030203" pitchFamily="2" charset="-79"/>
              <a:cs typeface="Aharoni" panose="02010803020104030203" pitchFamily="2" charset="-79"/>
            </a:endParaRPr>
          </a:p>
          <a:p>
            <a:pPr marL="342900" indent="-342900">
              <a:buFont typeface="Wingdings" panose="05000000000000000000" pitchFamily="2" charset="2"/>
              <a:buChar char="Ø"/>
            </a:pPr>
            <a:r>
              <a:rPr lang="en-US" sz="2000" b="1" u="sng" dirty="0" smtClean="0">
                <a:solidFill>
                  <a:srgbClr val="FFFF00"/>
                </a:solidFill>
                <a:latin typeface="Aharoni" panose="02010803020104030203" pitchFamily="2" charset="-79"/>
                <a:cs typeface="Aharoni" panose="02010803020104030203" pitchFamily="2" charset="-79"/>
              </a:rPr>
              <a:t>January</a:t>
            </a:r>
            <a:r>
              <a:rPr lang="en-US" sz="2000" b="1" dirty="0" smtClean="0">
                <a:solidFill>
                  <a:srgbClr val="FFFF00"/>
                </a:solidFill>
                <a:latin typeface="Aharoni" panose="02010803020104030203" pitchFamily="2" charset="-79"/>
                <a:cs typeface="Aharoni" panose="02010803020104030203" pitchFamily="2" charset="-79"/>
              </a:rPr>
              <a:t>:  </a:t>
            </a:r>
            <a:r>
              <a:rPr lang="en-US" sz="2000" b="1" dirty="0" smtClean="0">
                <a:latin typeface="Aharoni" panose="02010803020104030203" pitchFamily="2" charset="-79"/>
                <a:cs typeface="Aharoni" panose="02010803020104030203" pitchFamily="2" charset="-79"/>
              </a:rPr>
              <a:t>College Day</a:t>
            </a:r>
          </a:p>
          <a:p>
            <a:endParaRPr lang="en-US" sz="2000" b="1" dirty="0" smtClean="0">
              <a:latin typeface="Aharoni" panose="02010803020104030203" pitchFamily="2" charset="-79"/>
              <a:cs typeface="Aharoni" panose="02010803020104030203" pitchFamily="2" charset="-79"/>
            </a:endParaRPr>
          </a:p>
          <a:p>
            <a:pPr marL="342900" indent="-342900">
              <a:buFont typeface="Wingdings" panose="05000000000000000000" pitchFamily="2" charset="2"/>
              <a:buChar char="Ø"/>
            </a:pPr>
            <a:r>
              <a:rPr lang="en-US" sz="2000" b="1" u="sng" dirty="0" smtClean="0">
                <a:solidFill>
                  <a:srgbClr val="FFFF00"/>
                </a:solidFill>
                <a:latin typeface="Aharoni" panose="02010803020104030203" pitchFamily="2" charset="-79"/>
                <a:cs typeface="Aharoni" panose="02010803020104030203" pitchFamily="2" charset="-79"/>
              </a:rPr>
              <a:t>March</a:t>
            </a:r>
            <a:r>
              <a:rPr lang="en-US" sz="2000" b="1" dirty="0" smtClean="0">
                <a:solidFill>
                  <a:srgbClr val="FFFF00"/>
                </a:solidFill>
                <a:latin typeface="Aharoni" panose="02010803020104030203" pitchFamily="2" charset="-79"/>
                <a:cs typeface="Aharoni" panose="02010803020104030203" pitchFamily="2" charset="-79"/>
              </a:rPr>
              <a:t>: </a:t>
            </a:r>
            <a:r>
              <a:rPr lang="en-US" sz="2000" b="1" dirty="0">
                <a:latin typeface="Aharoni" panose="02010803020104030203" pitchFamily="2" charset="-79"/>
                <a:cs typeface="Aharoni" panose="02010803020104030203" pitchFamily="2" charset="-79"/>
              </a:rPr>
              <a:t>College </a:t>
            </a:r>
            <a:r>
              <a:rPr lang="en-US" sz="2000" b="1" dirty="0" smtClean="0">
                <a:latin typeface="Aharoni" panose="02010803020104030203" pitchFamily="2" charset="-79"/>
                <a:cs typeface="Aharoni" panose="02010803020104030203" pitchFamily="2" charset="-79"/>
              </a:rPr>
              <a:t>visit </a:t>
            </a:r>
            <a:r>
              <a:rPr lang="en-US" sz="2000" b="1" dirty="0" smtClean="0">
                <a:latin typeface="Aharoni" panose="02010803020104030203" pitchFamily="2" charset="-79"/>
                <a:cs typeface="Aharoni" panose="02010803020104030203" pitchFamily="2" charset="-79"/>
              </a:rPr>
              <a:t> </a:t>
            </a:r>
            <a:endParaRPr lang="en-US" sz="2000" b="1" dirty="0" smtClean="0">
              <a:latin typeface="Aharoni" panose="02010803020104030203" pitchFamily="2" charset="-79"/>
              <a:cs typeface="Aharoni" panose="02010803020104030203" pitchFamily="2" charset="-79"/>
            </a:endParaRPr>
          </a:p>
          <a:p>
            <a:pPr marL="342900" indent="-342900">
              <a:buFont typeface="Wingdings" panose="05000000000000000000" pitchFamily="2" charset="2"/>
              <a:buChar char="Ø"/>
            </a:pPr>
            <a:endParaRPr lang="en-US" sz="2000" b="1" dirty="0">
              <a:latin typeface="Aharoni" panose="02010803020104030203" pitchFamily="2" charset="-79"/>
              <a:cs typeface="Aharoni" panose="02010803020104030203" pitchFamily="2" charset="-79"/>
            </a:endParaRPr>
          </a:p>
          <a:p>
            <a:pPr marL="342900" indent="-342900">
              <a:buFont typeface="Wingdings" panose="05000000000000000000" pitchFamily="2" charset="2"/>
              <a:buChar char="Ø"/>
            </a:pPr>
            <a:r>
              <a:rPr lang="en-US" sz="2000" b="1" u="sng" dirty="0" smtClean="0">
                <a:solidFill>
                  <a:srgbClr val="FFFF00"/>
                </a:solidFill>
                <a:latin typeface="Aharoni" panose="02010803020104030203" pitchFamily="2" charset="-79"/>
                <a:cs typeface="Aharoni" panose="02010803020104030203" pitchFamily="2" charset="-79"/>
              </a:rPr>
              <a:t>April</a:t>
            </a:r>
            <a:r>
              <a:rPr lang="en-US" sz="2000" b="1" dirty="0" smtClean="0">
                <a:solidFill>
                  <a:srgbClr val="FFFF00"/>
                </a:solidFill>
                <a:latin typeface="Aharoni" panose="02010803020104030203" pitchFamily="2" charset="-79"/>
                <a:cs typeface="Aharoni" panose="02010803020104030203" pitchFamily="2" charset="-79"/>
              </a:rPr>
              <a:t>: </a:t>
            </a:r>
            <a:r>
              <a:rPr lang="en-US" sz="2000" b="1" dirty="0" smtClean="0">
                <a:latin typeface="Aharoni" panose="02010803020104030203" pitchFamily="2" charset="-79"/>
                <a:cs typeface="Aharoni" panose="02010803020104030203" pitchFamily="2" charset="-79"/>
              </a:rPr>
              <a:t>Trades Day</a:t>
            </a:r>
          </a:p>
          <a:p>
            <a:pPr marL="342900" indent="-342900">
              <a:buFont typeface="Wingdings" panose="05000000000000000000" pitchFamily="2" charset="2"/>
              <a:buChar char="Ø"/>
            </a:pPr>
            <a:endParaRPr lang="en-US" sz="2000" b="1"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Ø"/>
            </a:pPr>
            <a:endParaRPr lang="en-US" b="1" dirty="0" smtClean="0">
              <a:solidFill>
                <a:srgbClr val="FFFF00"/>
              </a:solidFill>
            </a:endParaRP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846257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
            <a:ext cx="7851648" cy="1066800"/>
          </a:xfrm>
        </p:spPr>
        <p:txBody>
          <a:bodyPr>
            <a:normAutofit fontScale="90000"/>
          </a:bodyPr>
          <a:lstStyle/>
          <a:p>
            <a:pPr algn="ctr"/>
            <a:r>
              <a:rPr lang="en-US" sz="3600" i="1" dirty="0" smtClean="0">
                <a:solidFill>
                  <a:schemeClr val="tx1"/>
                </a:solidFill>
              </a:rPr>
              <a:t>Middle School Promotion, Credit Recovery and HS </a:t>
            </a:r>
            <a:r>
              <a:rPr lang="en-US" sz="3600" i="1" dirty="0">
                <a:solidFill>
                  <a:schemeClr val="tx1"/>
                </a:solidFill>
              </a:rPr>
              <a:t>Placement</a:t>
            </a:r>
            <a:endParaRPr lang="en-US" sz="3600" i="1" dirty="0"/>
          </a:p>
        </p:txBody>
      </p:sp>
      <p:sp>
        <p:nvSpPr>
          <p:cNvPr id="3" name="Subtitle 2"/>
          <p:cNvSpPr>
            <a:spLocks noGrp="1"/>
          </p:cNvSpPr>
          <p:nvPr>
            <p:ph type="subTitle" idx="1"/>
          </p:nvPr>
        </p:nvSpPr>
        <p:spPr>
          <a:xfrm>
            <a:off x="152400" y="1524000"/>
            <a:ext cx="8763000" cy="4343400"/>
          </a:xfrm>
        </p:spPr>
        <p:txBody>
          <a:bodyPr>
            <a:normAutofit/>
          </a:bodyPr>
          <a:lstStyle/>
          <a:p>
            <a:pPr marL="457200" indent="-457200" algn="l">
              <a:buFont typeface="Wingdings" panose="05000000000000000000" pitchFamily="2" charset="2"/>
              <a:buChar char="ü"/>
            </a:pPr>
            <a:r>
              <a:rPr lang="en-US" sz="3300" b="1" dirty="0" smtClean="0">
                <a:solidFill>
                  <a:srgbClr val="FFFF00"/>
                </a:solidFill>
              </a:rPr>
              <a:t>12 credits to graduate CMS </a:t>
            </a:r>
            <a:r>
              <a:rPr lang="en-US" b="1" i="1" dirty="0" smtClean="0">
                <a:solidFill>
                  <a:srgbClr val="FFFF00"/>
                </a:solidFill>
              </a:rPr>
              <a:t>(20 offered)</a:t>
            </a:r>
          </a:p>
          <a:p>
            <a:pPr marL="457200" indent="-457200" algn="l">
              <a:buFont typeface="Wingdings" panose="05000000000000000000" pitchFamily="2" charset="2"/>
              <a:buChar char="ü"/>
            </a:pPr>
            <a:r>
              <a:rPr lang="en-US" sz="3300" b="1" dirty="0" smtClean="0">
                <a:solidFill>
                  <a:srgbClr val="FFFF00"/>
                </a:solidFill>
              </a:rPr>
              <a:t>Reading or Math Intervention</a:t>
            </a:r>
          </a:p>
          <a:p>
            <a:pPr marL="457200" indent="-457200" algn="l">
              <a:buFont typeface="Wingdings" panose="05000000000000000000" pitchFamily="2" charset="2"/>
              <a:buChar char="ü"/>
            </a:pPr>
            <a:r>
              <a:rPr lang="en-US" sz="3300" b="1" dirty="0" smtClean="0">
                <a:solidFill>
                  <a:srgbClr val="FFFF00"/>
                </a:solidFill>
              </a:rPr>
              <a:t>HS Prep</a:t>
            </a:r>
          </a:p>
          <a:p>
            <a:pPr marL="457200" indent="-457200" algn="l">
              <a:buFont typeface="Wingdings" panose="05000000000000000000" pitchFamily="2" charset="2"/>
              <a:buChar char="ü"/>
            </a:pPr>
            <a:r>
              <a:rPr lang="en-US" sz="3300" b="1" dirty="0" smtClean="0">
                <a:solidFill>
                  <a:srgbClr val="FFFF00"/>
                </a:solidFill>
              </a:rPr>
              <a:t>Credit Recovery Intervention</a:t>
            </a:r>
          </a:p>
          <a:p>
            <a:pPr marL="914400" lvl="1" indent="-457200" algn="l">
              <a:buFont typeface="Wingdings" panose="05000000000000000000" pitchFamily="2" charset="2"/>
              <a:buChar char="ü"/>
            </a:pPr>
            <a:r>
              <a:rPr lang="en-US" sz="2900" b="1" dirty="0" err="1" smtClean="0">
                <a:solidFill>
                  <a:srgbClr val="FFFF00"/>
                </a:solidFill>
              </a:rPr>
              <a:t>Edmentum</a:t>
            </a:r>
            <a:r>
              <a:rPr lang="en-US" sz="2900" b="1" dirty="0" smtClean="0">
                <a:solidFill>
                  <a:srgbClr val="FFFF00"/>
                </a:solidFill>
              </a:rPr>
              <a:t> Program</a:t>
            </a:r>
          </a:p>
          <a:p>
            <a:pPr marL="914400" lvl="1" indent="-457200" algn="l">
              <a:buFont typeface="Wingdings" panose="05000000000000000000" pitchFamily="2" charset="2"/>
              <a:buChar char="ü"/>
            </a:pPr>
            <a:r>
              <a:rPr lang="en-US" sz="2900" b="1" dirty="0" smtClean="0">
                <a:solidFill>
                  <a:srgbClr val="FFFF00"/>
                </a:solidFill>
              </a:rPr>
              <a:t>Extended day after school	</a:t>
            </a:r>
          </a:p>
          <a:p>
            <a:pPr algn="l"/>
            <a:r>
              <a:rPr lang="en-US" sz="3300" b="1" dirty="0" smtClean="0"/>
              <a:t>	</a:t>
            </a:r>
          </a:p>
          <a:p>
            <a:pPr marL="914400" lvl="1" indent="-457200" algn="l">
              <a:buFont typeface="Wingdings" panose="05000000000000000000" pitchFamily="2" charset="2"/>
              <a:buChar char="ü"/>
            </a:pPr>
            <a:endParaRPr lang="en-US" sz="1800" b="1" dirty="0" smtClean="0">
              <a:solidFill>
                <a:srgbClr val="FFFF00"/>
              </a:solidFill>
            </a:endParaRPr>
          </a:p>
          <a:p>
            <a:pPr marL="457200" indent="-457200" algn="l">
              <a:buFont typeface="Wingdings" panose="05000000000000000000" pitchFamily="2" charset="2"/>
              <a:buChar char="ü"/>
            </a:pPr>
            <a:endParaRPr lang="en-US" sz="1500" dirty="0" smtClean="0"/>
          </a:p>
          <a:p>
            <a:pPr marL="457200" indent="-457200" algn="l">
              <a:buFont typeface="Wingdings" panose="05000000000000000000" pitchFamily="2" charset="2"/>
              <a:buChar char="ü"/>
            </a:pPr>
            <a:endParaRPr lang="en-US" sz="1500" dirty="0" smtClean="0"/>
          </a:p>
          <a:p>
            <a:pPr algn="l"/>
            <a:endParaRPr lang="en-US" dirty="0"/>
          </a:p>
        </p:txBody>
      </p:sp>
      <p:sp>
        <p:nvSpPr>
          <p:cNvPr id="4" name="TextBox 3"/>
          <p:cNvSpPr txBox="1"/>
          <p:nvPr/>
        </p:nvSpPr>
        <p:spPr>
          <a:xfrm>
            <a:off x="2057400" y="5638800"/>
            <a:ext cx="184731" cy="369332"/>
          </a:xfrm>
          <a:prstGeom prst="rect">
            <a:avLst/>
          </a:prstGeom>
          <a:noFill/>
        </p:spPr>
        <p:txBody>
          <a:bodyPr wrap="none" rtlCol="0">
            <a:spAutoFit/>
          </a:bodyPr>
          <a:lstStyle/>
          <a:p>
            <a:endParaRPr lang="en-US" dirty="0"/>
          </a:p>
        </p:txBody>
      </p:sp>
      <p:cxnSp>
        <p:nvCxnSpPr>
          <p:cNvPr id="9" name="Straight Connector 8"/>
          <p:cNvCxnSpPr/>
          <p:nvPr/>
        </p:nvCxnSpPr>
        <p:spPr>
          <a:xfrm>
            <a:off x="457200" y="6324600"/>
            <a:ext cx="8244840" cy="0"/>
          </a:xfrm>
          <a:prstGeom prst="line">
            <a:avLst/>
          </a:prstGeom>
          <a:ln w="57150"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104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304800"/>
            <a:ext cx="7851648" cy="1066800"/>
          </a:xfrm>
        </p:spPr>
        <p:txBody>
          <a:bodyPr>
            <a:normAutofit/>
          </a:bodyPr>
          <a:lstStyle/>
          <a:p>
            <a:pPr algn="ctr"/>
            <a:r>
              <a:rPr lang="en-US" sz="6000" dirty="0" smtClean="0">
                <a:solidFill>
                  <a:schemeClr val="tx1"/>
                </a:solidFill>
              </a:rPr>
              <a:t>Standardized Testing</a:t>
            </a:r>
            <a:endParaRPr lang="en-US" dirty="0"/>
          </a:p>
        </p:txBody>
      </p:sp>
      <p:sp>
        <p:nvSpPr>
          <p:cNvPr id="5" name="Subtitle 4"/>
          <p:cNvSpPr>
            <a:spLocks noGrp="1"/>
          </p:cNvSpPr>
          <p:nvPr>
            <p:ph type="subTitle" idx="1"/>
          </p:nvPr>
        </p:nvSpPr>
        <p:spPr>
          <a:xfrm>
            <a:off x="304800" y="1391193"/>
            <a:ext cx="8007096" cy="4191000"/>
          </a:xfrm>
        </p:spPr>
        <p:txBody>
          <a:bodyPr>
            <a:normAutofit fontScale="92500" lnSpcReduction="20000"/>
          </a:bodyPr>
          <a:lstStyle/>
          <a:p>
            <a:pPr algn="ctr"/>
            <a:r>
              <a:rPr lang="en-US" sz="3600" dirty="0" smtClean="0">
                <a:solidFill>
                  <a:schemeClr val="accent3">
                    <a:lumMod val="40000"/>
                    <a:lumOff val="60000"/>
                  </a:schemeClr>
                </a:solidFill>
              </a:rPr>
              <a:t>MAP (Measures of Academic Progress)</a:t>
            </a:r>
          </a:p>
          <a:p>
            <a:pPr algn="ctr"/>
            <a:r>
              <a:rPr lang="en-US" sz="3600" dirty="0" smtClean="0">
                <a:solidFill>
                  <a:srgbClr val="FFC000"/>
                </a:solidFill>
              </a:rPr>
              <a:t>September, December and April</a:t>
            </a:r>
          </a:p>
          <a:p>
            <a:pPr algn="ctr"/>
            <a:endParaRPr lang="en-US" sz="3600" dirty="0" smtClean="0">
              <a:solidFill>
                <a:srgbClr val="FFC000"/>
              </a:solidFill>
            </a:endParaRPr>
          </a:p>
          <a:p>
            <a:pPr algn="ctr"/>
            <a:r>
              <a:rPr lang="en-US" sz="3600" dirty="0" smtClean="0">
                <a:solidFill>
                  <a:schemeClr val="accent3">
                    <a:lumMod val="40000"/>
                    <a:lumOff val="60000"/>
                  </a:schemeClr>
                </a:solidFill>
              </a:rPr>
              <a:t>PSAT</a:t>
            </a:r>
            <a:endParaRPr lang="en-US" sz="3600" dirty="0">
              <a:solidFill>
                <a:schemeClr val="accent3">
                  <a:lumMod val="40000"/>
                  <a:lumOff val="60000"/>
                </a:schemeClr>
              </a:solidFill>
            </a:endParaRPr>
          </a:p>
          <a:p>
            <a:pPr algn="ctr"/>
            <a:r>
              <a:rPr lang="en-US" sz="3600" dirty="0" smtClean="0">
                <a:solidFill>
                  <a:srgbClr val="FFC000"/>
                </a:solidFill>
              </a:rPr>
              <a:t>October</a:t>
            </a:r>
            <a:endParaRPr lang="en-US" sz="3600" dirty="0">
              <a:solidFill>
                <a:srgbClr val="FFC000"/>
              </a:solidFill>
            </a:endParaRPr>
          </a:p>
          <a:p>
            <a:pPr algn="ctr"/>
            <a:endParaRPr lang="en-US" sz="3600" dirty="0" smtClean="0">
              <a:solidFill>
                <a:srgbClr val="FFC000"/>
              </a:solidFill>
            </a:endParaRPr>
          </a:p>
          <a:p>
            <a:pPr algn="ctr"/>
            <a:r>
              <a:rPr lang="en-US" sz="3600" dirty="0" smtClean="0">
                <a:solidFill>
                  <a:schemeClr val="accent3">
                    <a:lumMod val="40000"/>
                    <a:lumOff val="60000"/>
                  </a:schemeClr>
                </a:solidFill>
              </a:rPr>
              <a:t>PARCC </a:t>
            </a:r>
            <a:r>
              <a:rPr lang="en-US" sz="3600" dirty="0">
                <a:solidFill>
                  <a:schemeClr val="accent3">
                    <a:lumMod val="40000"/>
                    <a:lumOff val="60000"/>
                  </a:schemeClr>
                </a:solidFill>
              </a:rPr>
              <a:t>and Illinois Science Assessment</a:t>
            </a:r>
            <a:endParaRPr lang="en-US" sz="3600" dirty="0" smtClean="0">
              <a:solidFill>
                <a:schemeClr val="accent3">
                  <a:lumMod val="40000"/>
                  <a:lumOff val="60000"/>
                </a:schemeClr>
              </a:solidFill>
            </a:endParaRPr>
          </a:p>
          <a:p>
            <a:pPr algn="ctr"/>
            <a:r>
              <a:rPr lang="en-US" sz="3600" dirty="0" smtClean="0">
                <a:solidFill>
                  <a:srgbClr val="FFC000"/>
                </a:solidFill>
              </a:rPr>
              <a:t>March/April</a:t>
            </a:r>
          </a:p>
          <a:p>
            <a:pPr algn="ctr"/>
            <a:endParaRPr lang="en-US" sz="3600" dirty="0" smtClean="0">
              <a:solidFill>
                <a:schemeClr val="accent3">
                  <a:lumMod val="40000"/>
                  <a:lumOff val="60000"/>
                </a:schemeClr>
              </a:solidFill>
            </a:endParaRPr>
          </a:p>
          <a:p>
            <a:pPr algn="ctr"/>
            <a:endParaRPr lang="en-US" sz="3600" dirty="0" smtClean="0">
              <a:solidFill>
                <a:schemeClr val="accent3">
                  <a:lumMod val="40000"/>
                  <a:lumOff val="60000"/>
                </a:schemeClr>
              </a:solidFill>
            </a:endParaRPr>
          </a:p>
          <a:p>
            <a:pPr algn="ctr"/>
            <a:endParaRPr lang="en-US" sz="3600" dirty="0" smtClean="0">
              <a:solidFill>
                <a:schemeClr val="accent3">
                  <a:lumMod val="40000"/>
                  <a:lumOff val="6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6698" y="5547359"/>
            <a:ext cx="3543300" cy="581025"/>
          </a:xfrm>
          <a:prstGeom prst="rect">
            <a:avLst/>
          </a:prstGeom>
        </p:spPr>
      </p:pic>
    </p:spTree>
    <p:extLst>
      <p:ext uri="{BB962C8B-B14F-4D97-AF65-F5344CB8AC3E}">
        <p14:creationId xmlns:p14="http://schemas.microsoft.com/office/powerpoint/2010/main" val="5006490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643227299D9F46B311126BFB3DFE67" ma:contentTypeVersion="0" ma:contentTypeDescription="Create a new document." ma:contentTypeScope="" ma:versionID="64090edc57dffd2d05be07c96e336a9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54C152-32C3-43BD-BBD8-76D8FEEEDF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979FEE8-577F-460F-9E66-1B033B77E9FF}">
  <ds:schemaRefs>
    <ds:schemaRef ds:uri="http://schemas.openxmlformats.org/package/2006/metadata/core-properties"/>
    <ds:schemaRef ds:uri="http://schemas.microsoft.com/office/2006/documentManagement/types"/>
    <ds:schemaRef ds:uri="http://purl.org/dc/terms/"/>
    <ds:schemaRef ds:uri="http://www.w3.org/XML/1998/namespace"/>
    <ds:schemaRef ds:uri="http://purl.org/dc/dcmitype/"/>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4E5A0660-E2B4-434D-AEDA-A2100C95DC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Template>
  <TotalTime>1558</TotalTime>
  <Words>320</Words>
  <Application>Microsoft Office PowerPoint</Application>
  <PresentationFormat>On-screen Show (4:3)</PresentationFormat>
  <Paragraphs>62</Paragraphs>
  <Slides>11</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Agency FB</vt:lpstr>
      <vt:lpstr>Aharoni</vt:lpstr>
      <vt:lpstr>Algerian</vt:lpstr>
      <vt:lpstr>Andalus</vt:lpstr>
      <vt:lpstr>Arial</vt:lpstr>
      <vt:lpstr>Calibri</vt:lpstr>
      <vt:lpstr>Constantia</vt:lpstr>
      <vt:lpstr>Wingdings</vt:lpstr>
      <vt:lpstr>Wingdings 2</vt:lpstr>
      <vt:lpstr>Flow</vt:lpstr>
      <vt:lpstr>Welcome to the Central 8th Grade Center! </vt:lpstr>
      <vt:lpstr>Policies and procedures</vt:lpstr>
      <vt:lpstr>PowerPoint Presentation</vt:lpstr>
      <vt:lpstr>PowerPoint Presentation</vt:lpstr>
      <vt:lpstr>PowerPoint Presentation</vt:lpstr>
      <vt:lpstr>PowerPoint Presentation</vt:lpstr>
      <vt:lpstr>  </vt:lpstr>
      <vt:lpstr>Middle School Promotion, Credit Recovery and HS Placement</vt:lpstr>
      <vt:lpstr>Standardized Testing</vt:lpstr>
      <vt:lpstr>THANK YOU!!!</vt:lpstr>
      <vt:lpstr>    SESSIONS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Central 8th Grade Center!</dc:title>
  <dc:creator>Kathy &amp; Brian</dc:creator>
  <cp:lastModifiedBy>Walter, Carie</cp:lastModifiedBy>
  <cp:revision>101</cp:revision>
  <dcterms:created xsi:type="dcterms:W3CDTF">2012-03-28T03:26:32Z</dcterms:created>
  <dcterms:modified xsi:type="dcterms:W3CDTF">2017-08-28T14:27:38Z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0x010100E3643227299D9F46B311126BFB3DFE67</vt:lpwstr>
  </property>
</Properties>
</file>